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61" r:id="rId4"/>
    <p:sldId id="262" r:id="rId5"/>
    <p:sldId id="263" r:id="rId6"/>
    <p:sldId id="280" r:id="rId7"/>
    <p:sldId id="264" r:id="rId8"/>
    <p:sldId id="265" r:id="rId9"/>
    <p:sldId id="282" r:id="rId10"/>
    <p:sldId id="266" r:id="rId11"/>
    <p:sldId id="267" r:id="rId12"/>
    <p:sldId id="268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DFA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6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2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6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5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7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4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9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6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7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8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12BF-CD51-4871-8103-93D3829D1A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5B4A-2045-4967-AF59-86F3A9B69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o.gou.sp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pornyjcentr@yandex.ru" TargetMode="External"/><Relationship Id="rId5" Type="http://schemas.openxmlformats.org/officeDocument/2006/relationships/hyperlink" Target="https://vk.com/club207119143" TargetMode="External"/><Relationship Id="rId4" Type="http://schemas.openxmlformats.org/officeDocument/2006/relationships/hyperlink" Target="https://vk.com/public2071191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287" y="2967335"/>
            <a:ext cx="11451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ОРГАНИЗАЦИЯ ОБРАЗОВАНИЯ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ОБУЧАЮЩИХСЯ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 ОГРАНИЧЕННЫМИ ВОЗМОЖНОСТЯМИ ЗДОРОВЬЯ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95" y="2644170"/>
            <a:ext cx="11955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АЛГОРИТМ ДЕЯТЕЛЬНОСТИ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УЧРЕЖДЕНИЯ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ОРГАНИЗАЦИИ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ОБРАЗОВАНИЯ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ОБУЧАЮЩИХСЯ С ОГРАНИЧЕННЫМИ ВОЗМОЖНОСТЯМИ ЗДОРОВЬЯ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https://upload.wikimedia.org/wikipedia/commons/thumb/0/07/Coat_of_Arms_of_Saint_Petersburg_%282003%29.svg/1118px-Coat_of_Arms_of_Saint_Petersburg_%282003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492106"/>
            <a:ext cx="1939637" cy="18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42011"/>
              </p:ext>
            </p:extLst>
          </p:nvPr>
        </p:nvGraphicFramePr>
        <p:xfrm>
          <a:off x="0" y="0"/>
          <a:ext cx="12192001" cy="68419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470358">
                  <a:extLst>
                    <a:ext uri="{9D8B030D-6E8A-4147-A177-3AD203B41FA5}">
                      <a16:colId xmlns:a16="http://schemas.microsoft.com/office/drawing/2014/main" val="342477815"/>
                    </a:ext>
                  </a:extLst>
                </a:gridCol>
                <a:gridCol w="4044372">
                  <a:extLst>
                    <a:ext uri="{9D8B030D-6E8A-4147-A177-3AD203B41FA5}">
                      <a16:colId xmlns:a16="http://schemas.microsoft.com/office/drawing/2014/main" val="1037411001"/>
                    </a:ext>
                  </a:extLst>
                </a:gridCol>
                <a:gridCol w="2677271">
                  <a:extLst>
                    <a:ext uri="{9D8B030D-6E8A-4147-A177-3AD203B41FA5}">
                      <a16:colId xmlns:a16="http://schemas.microsoft.com/office/drawing/2014/main" val="1230743853"/>
                    </a:ext>
                  </a:extLst>
                </a:gridCol>
              </a:tblGrid>
              <a:tr h="325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Ответственное лицо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0803"/>
                  </a:ext>
                </a:extLst>
              </a:tr>
              <a:tr h="3258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  ШАГ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891263"/>
                  </a:ext>
                </a:extLst>
              </a:tr>
              <a:tr h="6516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1.1. Прием заявления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день подачи заявления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738380"/>
                  </a:ext>
                </a:extLst>
              </a:tr>
              <a:tr h="13032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1.2. Прием </a:t>
                      </a:r>
                      <a:r>
                        <a:rPr lang="ru-RU" sz="2000" dirty="0">
                          <a:effectLst/>
                        </a:rPr>
                        <a:t>заключения ПМПК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психолого-медико-педагогической комиссии)-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обязательная !!! </a:t>
                      </a:r>
                      <a:r>
                        <a:rPr lang="ru-RU" sz="2000" dirty="0">
                          <a:effectLst/>
                        </a:rPr>
                        <a:t>фиксация заключения ПМПК в журнале входящих </a:t>
                      </a:r>
                      <a:r>
                        <a:rPr lang="ru-RU" sz="2000" dirty="0" smtClean="0">
                          <a:effectLst/>
                        </a:rPr>
                        <a:t>документов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день подачи заключения ПМПК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8993"/>
                  </a:ext>
                </a:extLst>
              </a:tr>
              <a:tr h="6516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1.3. Приведение </a:t>
                      </a:r>
                      <a:r>
                        <a:rPr lang="ru-RU" sz="2000" dirty="0">
                          <a:effectLst/>
                        </a:rPr>
                        <a:t>нормативной базы ОУ в соответствие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Директор ОУ, заместитель директора по УВР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1-14 дней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43399"/>
                  </a:ext>
                </a:extLst>
              </a:tr>
              <a:tr h="3258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 ШАГ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3099"/>
                  </a:ext>
                </a:extLst>
              </a:tr>
              <a:tr h="9774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2.1. Изучение </a:t>
                      </a:r>
                      <a:r>
                        <a:rPr lang="ru-RU" sz="2000" dirty="0">
                          <a:effectLst/>
                        </a:rPr>
                        <a:t>заключения ПМПК в части рекомендаций по образованию и созданию специальных условий </a:t>
                      </a:r>
                      <a:r>
                        <a:rPr lang="ru-RU" sz="2000" dirty="0" smtClean="0">
                          <a:effectLst/>
                        </a:rPr>
                        <a:t>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УВР, учитель, члены психолого-педагогического консилиума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день подачи заключения ПМПК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33622"/>
                  </a:ext>
                </a:extLst>
              </a:tr>
              <a:tr h="6516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2.2 Создание </a:t>
                      </a:r>
                      <a:r>
                        <a:rPr lang="ru-RU" sz="2000" dirty="0">
                          <a:effectLst/>
                        </a:rPr>
                        <a:t>рабочей группы по разработке АООП (приказ директора ОУ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Директор ОУ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день подачи заключения ПМПК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8735"/>
                  </a:ext>
                </a:extLst>
              </a:tr>
              <a:tr h="16290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*2.3. </a:t>
                      </a:r>
                      <a:r>
                        <a:rPr lang="ru-RU" sz="2000" dirty="0" smtClean="0">
                          <a:effectLst/>
                        </a:rPr>
                        <a:t>Подача </a:t>
                      </a:r>
                      <a:r>
                        <a:rPr lang="ru-RU" sz="2000" dirty="0">
                          <a:effectLst/>
                        </a:rPr>
                        <a:t>заявления от ОУ в ГБУ ДО ЦППМСП Невского района Санкт-Петербурга на разработку и реализацию программу коррекционного курса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effectLst/>
                        </a:rPr>
                        <a:t>*при отсутствии в ОУ специалиста </a:t>
                      </a:r>
                      <a:endParaRPr lang="ru-RU" sz="20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день подачи заключения ПМПК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8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88049"/>
              </p:ext>
            </p:extLst>
          </p:nvPr>
        </p:nvGraphicFramePr>
        <p:xfrm>
          <a:off x="0" y="1"/>
          <a:ext cx="12192001" cy="690989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031832">
                  <a:extLst>
                    <a:ext uri="{9D8B030D-6E8A-4147-A177-3AD203B41FA5}">
                      <a16:colId xmlns:a16="http://schemas.microsoft.com/office/drawing/2014/main" val="342477815"/>
                    </a:ext>
                  </a:extLst>
                </a:gridCol>
                <a:gridCol w="3801979">
                  <a:extLst>
                    <a:ext uri="{9D8B030D-6E8A-4147-A177-3AD203B41FA5}">
                      <a16:colId xmlns:a16="http://schemas.microsoft.com/office/drawing/2014/main" val="3153428410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1576975098"/>
                    </a:ext>
                  </a:extLst>
                </a:gridCol>
              </a:tblGrid>
              <a:tr h="32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Ответственное лицо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0803"/>
                  </a:ext>
                </a:extLst>
              </a:tr>
              <a:tr h="3865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3 ШАГ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21879"/>
                  </a:ext>
                </a:extLst>
              </a:tr>
              <a:tr h="9389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3.1 Разработка </a:t>
                      </a:r>
                      <a:r>
                        <a:rPr lang="ru-RU" sz="2000" dirty="0">
                          <a:effectLst/>
                        </a:rPr>
                        <a:t>АООП для обучающегося с ОВЗ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срок 14 дней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Рабочая группа по разработке АООП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1-14 дней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30851"/>
                  </a:ext>
                </a:extLst>
              </a:tr>
              <a:tr h="6218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3.2. Проведение </a:t>
                      </a:r>
                      <a:r>
                        <a:rPr lang="ru-RU" sz="2000" dirty="0">
                          <a:effectLst/>
                        </a:rPr>
                        <a:t>психолого-педагогического обследования обучающегося с ОВЗ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(срок 14 дней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Председатель психолого-педагогического консилиума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1-14 дней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0489"/>
                  </a:ext>
                </a:extLst>
              </a:tr>
              <a:tr h="3731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4 ШАГ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47748"/>
                  </a:ext>
                </a:extLst>
              </a:tr>
              <a:tr h="180655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4.1. Проведение </a:t>
                      </a:r>
                      <a:r>
                        <a:rPr lang="ru-RU" sz="2000" dirty="0">
                          <a:effectLst/>
                        </a:rPr>
                        <a:t>заседания психолого-педагогического консилиума для: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ознакомления с результатами обследования родителей/законных представителей обучающегося с ОВЗ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согласования АООП для обучающегося с ОВЗ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Председатель психолого-педагогического консилиума,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родители/законные представители обучающегося с ОВЗ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через 14 дней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82616"/>
                  </a:ext>
                </a:extLst>
              </a:tr>
              <a:tr h="240874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4.2. Получение </a:t>
                      </a:r>
                      <a:r>
                        <a:rPr lang="ru-RU" sz="2000" dirty="0">
                          <a:effectLst/>
                        </a:rPr>
                        <a:t>ответа на заявление из ГБУ ДО ЦППМСП Невского района Санкт-Петербурга с приложениями: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утвержденной программы коррекционного курса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сроков начала коррекционных занятий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расписания коррекционных занятий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ФИО специалиста, реализующего курс коррекционных занятий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Заместитель директора по УВР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через 14 дней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876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92983" y="5709571"/>
            <a:ext cx="599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FF0000"/>
                </a:solidFill>
              </a:rPr>
              <a:t>5 ШАГ </a:t>
            </a:r>
          </a:p>
          <a:p>
            <a:pPr lvl="0" algn="r"/>
            <a:r>
              <a:rPr lang="ru-RU" sz="2400" b="1" dirty="0" smtClean="0">
                <a:solidFill>
                  <a:srgbClr val="FF0000"/>
                </a:solidFill>
              </a:rPr>
              <a:t>РЕАЛИЗАЦИЯ </a:t>
            </a:r>
            <a:r>
              <a:rPr lang="ru-RU" sz="2400" b="1" dirty="0">
                <a:solidFill>
                  <a:srgbClr val="FF0000"/>
                </a:solidFill>
              </a:rPr>
              <a:t>АООП ОБУЧАЮЩЕГОСЯ С ОВЗ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296401" y="5611091"/>
            <a:ext cx="1648690" cy="48463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048000" y="1025236"/>
            <a:ext cx="9144000" cy="5832764"/>
          </a:xfrm>
          <a:prstGeom prst="rect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Опорный Центр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поддержки инклюзивного образования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/>
              <a:t>Сайт ОЦ ПИО: </a:t>
            </a:r>
            <a:r>
              <a:rPr lang="en-US" b="1" dirty="0" smtClean="0">
                <a:solidFill>
                  <a:srgbClr val="000099"/>
                </a:solidFill>
                <a:hlinkClick r:id="rId3"/>
              </a:rPr>
              <a:t>http://pio.gou.spb.ru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b="1" dirty="0" smtClean="0">
              <a:hlinkClick r:id="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>
                <a:hlinkClick r:id=""/>
              </a:rPr>
              <a:t>Группа в социальной сети «</a:t>
            </a:r>
            <a:r>
              <a:rPr lang="ru-RU" b="1" dirty="0" err="1" smtClean="0">
                <a:hlinkClick r:id="rId4"/>
              </a:rPr>
              <a:t>ВКонтакте</a:t>
            </a:r>
            <a:r>
              <a:rPr lang="ru-RU" b="1" dirty="0" smtClean="0">
                <a:hlinkClick r:id="rId4"/>
              </a:rPr>
              <a:t>»: </a:t>
            </a:r>
            <a:r>
              <a:rPr lang="en-US" b="1" dirty="0" smtClean="0">
                <a:hlinkClick r:id="rId5"/>
              </a:rPr>
              <a:t>https://vk.com/club207119143</a:t>
            </a:r>
            <a:endParaRPr lang="ru-RU" b="1" dirty="0" smtClean="0"/>
          </a:p>
          <a:p>
            <a:pPr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Руководитель ОЦ ПИО: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кандидат педагогических наук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Жданова Оксана Владимировна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Адрес ОЦ ПИО:  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193231, г. Санкт-Петербург,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ул. Коллонтай, д. 27, корп. 4, лит. 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Е-</a:t>
            </a:r>
            <a:r>
              <a:rPr lang="ru-RU" b="1" dirty="0" err="1" smtClean="0"/>
              <a:t>mail</a:t>
            </a:r>
            <a:r>
              <a:rPr lang="ru-RU" b="1" dirty="0" smtClean="0"/>
              <a:t> ОЦ ПИО:                 </a:t>
            </a:r>
            <a:r>
              <a:rPr lang="en-US" b="1" dirty="0" smtClean="0">
                <a:hlinkClick r:id="rId6"/>
              </a:rPr>
              <a:t>opornyjcentr@yandex.ru</a:t>
            </a:r>
            <a:endParaRPr lang="ru-R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Запись на консультирование через Интернет-приемную: 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F25F9"/>
                </a:solidFill>
              </a:rPr>
              <a:t>                                        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http://pio.gou.spb.ru/internet-priemnaya.html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89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6793" y="244562"/>
            <a:ext cx="901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«ОБ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ОБРАЗОВАНИИ В РОССИЙСКОЙ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ФЕДЕРАЦИИ»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932" y="1308396"/>
            <a:ext cx="11058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*обучающийся </a:t>
            </a:r>
            <a:r>
              <a:rPr lang="ru-RU" sz="2400" b="1" dirty="0">
                <a:solidFill>
                  <a:srgbClr val="FF0000"/>
                </a:solidFill>
              </a:rPr>
              <a:t>с ограниченными возможностями </a:t>
            </a:r>
            <a:r>
              <a:rPr lang="ru-RU" sz="2400" b="1" dirty="0" smtClean="0">
                <a:solidFill>
                  <a:srgbClr val="FF0000"/>
                </a:solidFill>
              </a:rPr>
              <a:t>здоровья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dirty="0"/>
              <a:t>- физическое лицо, </a:t>
            </a:r>
            <a:endParaRPr lang="ru-RU" sz="2400" dirty="0" smtClean="0"/>
          </a:p>
          <a:p>
            <a:pPr algn="r"/>
            <a:r>
              <a:rPr lang="ru-RU" sz="2400" dirty="0" smtClean="0"/>
              <a:t>имеющее </a:t>
            </a:r>
            <a:r>
              <a:rPr lang="ru-RU" sz="2400" dirty="0"/>
              <a:t>недостатки в физическом и (или) психологическом развитии, </a:t>
            </a:r>
            <a:endParaRPr lang="ru-RU" sz="2400" dirty="0" smtClean="0"/>
          </a:p>
          <a:p>
            <a:pPr algn="r"/>
            <a:r>
              <a:rPr lang="ru-RU" sz="2400" dirty="0" smtClean="0"/>
              <a:t>подтвержденные </a:t>
            </a:r>
            <a:r>
              <a:rPr lang="ru-RU" sz="2400" dirty="0"/>
              <a:t>психолого-медико-педагогической комиссией </a:t>
            </a:r>
            <a:endParaRPr lang="ru-RU" sz="2400" dirty="0" smtClean="0"/>
          </a:p>
          <a:p>
            <a:pPr algn="r"/>
            <a:r>
              <a:rPr lang="ru-RU" sz="2400" dirty="0" smtClean="0"/>
              <a:t>и </a:t>
            </a:r>
            <a:r>
              <a:rPr lang="ru-RU" sz="2400" dirty="0"/>
              <a:t>препятствующие получению образования без создания специальных условий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0" y="3357116"/>
            <a:ext cx="1219200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инклюзивное образование </a:t>
            </a:r>
            <a:r>
              <a:rPr lang="ru-RU" sz="2000" dirty="0" smtClean="0"/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индивидуальный учебный план </a:t>
            </a:r>
            <a:r>
              <a:rPr lang="ru-RU" sz="2000" dirty="0" smtClean="0"/>
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адаптированная образовательная программа </a:t>
            </a:r>
            <a:r>
              <a:rPr lang="ru-RU" sz="2000" dirty="0" smtClean="0"/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688782" y="6446547"/>
            <a:ext cx="1228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СТАТЬЯ 2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0085" y="243279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Статья 5. Право на образование. Государственные гарантии реализации права на образование в Российской </a:t>
            </a:r>
            <a:r>
              <a:rPr lang="ru-RU" sz="2800" b="1" dirty="0" smtClean="0">
                <a:cs typeface="Times New Roman" panose="02020603050405020304" pitchFamily="18" charset="0"/>
              </a:rPr>
              <a:t>Федерации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64353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Российской Федерации </a:t>
            </a:r>
            <a:r>
              <a:rPr lang="ru-RU" sz="2400" b="1" dirty="0">
                <a:solidFill>
                  <a:srgbClr val="FF0000"/>
                </a:solidFill>
              </a:rPr>
              <a:t>гарантируется право каждого человека на образование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endParaRPr lang="ru-RU" sz="2400" b="1" dirty="0">
              <a:solidFill>
                <a:srgbClr val="FF0000"/>
              </a:solidFill>
            </a:endParaRPr>
          </a:p>
          <a:p>
            <a:pPr algn="r"/>
            <a:r>
              <a:rPr lang="ru-RU" sz="2400" dirty="0"/>
              <a:t>2. </a:t>
            </a:r>
            <a:r>
              <a:rPr lang="ru-RU" sz="2400" b="1" dirty="0">
                <a:solidFill>
                  <a:srgbClr val="FF0000"/>
                </a:solidFill>
              </a:rPr>
              <a:t>Право на образование в Российской Федерации гарантируется независимо </a:t>
            </a:r>
            <a:r>
              <a:rPr lang="ru-RU" sz="2400" dirty="0"/>
              <a:t>от пола, расы, национальности, языка, происхождения, имущественного, социального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</a:t>
            </a:r>
            <a:r>
              <a:rPr lang="ru-RU" sz="2400" dirty="0" smtClean="0"/>
              <a:t>.</a:t>
            </a:r>
          </a:p>
          <a:p>
            <a:pPr algn="r"/>
            <a:endParaRPr lang="ru-RU" sz="2400" dirty="0"/>
          </a:p>
          <a:p>
            <a:pPr algn="r"/>
            <a:r>
              <a:rPr lang="ru-RU" sz="2400" dirty="0"/>
              <a:t>3. В Российской Федерации гарантируются </a:t>
            </a:r>
            <a:r>
              <a:rPr lang="ru-RU" sz="2400" b="1" dirty="0">
                <a:solidFill>
                  <a:srgbClr val="FF0000"/>
                </a:solidFill>
              </a:rPr>
              <a:t>общедоступность и бесплатность </a:t>
            </a:r>
            <a:r>
              <a:rPr lang="ru-RU" sz="2400" dirty="0"/>
              <a:t>в соответствии с федеральными государственными </a:t>
            </a:r>
            <a:r>
              <a:rPr lang="ru-RU" sz="2400" dirty="0" smtClean="0"/>
              <a:t>образовательными стандартами</a:t>
            </a:r>
            <a:r>
              <a:rPr lang="ru-RU" sz="2400" dirty="0"/>
              <a:t> дошкольного, начального общего, основного общего и среднего общего образования, среднего профессионального образования, а также на конкурсной основе бесплатность высшего образования в случае получения гражданином образования данного уровня впервые, если настоящим </a:t>
            </a:r>
            <a:r>
              <a:rPr lang="ru-RU" sz="2400" dirty="0" smtClean="0"/>
              <a:t>Федеральным законом не </a:t>
            </a:r>
            <a:r>
              <a:rPr lang="ru-RU" sz="2400" dirty="0"/>
              <a:t>установлено иное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62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6388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1) создаются необходимые условия </a:t>
            </a:r>
            <a:r>
              <a:rPr lang="ru-RU" sz="2400" b="1" dirty="0"/>
              <a:t>для получения без дискриминации качественного </a:t>
            </a:r>
            <a:r>
              <a:rPr lang="ru-RU" sz="2400" b="1" dirty="0">
                <a:solidFill>
                  <a:srgbClr val="FF0000"/>
                </a:solidFill>
              </a:rPr>
              <a:t>образования лицами с ограниченными возможностями здоровья, </a:t>
            </a:r>
            <a:r>
              <a:rPr lang="ru-RU" sz="2400" b="1" dirty="0"/>
              <a:t>для коррекции нарушений развития и социальной адаптации, оказания ранней коррекционной помощи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организации </a:t>
            </a:r>
            <a:r>
              <a:rPr lang="ru-RU" sz="2400" b="1" dirty="0">
                <a:solidFill>
                  <a:srgbClr val="FF0000"/>
                </a:solidFill>
              </a:rPr>
              <a:t>инклюзивного образования лиц с ограниченными возможностями </a:t>
            </a:r>
            <a:r>
              <a:rPr lang="ru-RU" sz="2400" b="1" dirty="0" smtClean="0">
                <a:solidFill>
                  <a:srgbClr val="FF0000"/>
                </a:solidFill>
              </a:rPr>
              <a:t>здоровья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3433" y="213751"/>
            <a:ext cx="8367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целях реализации права каждого человека на образование федеральными государственными органами, органами государственной власти субъектов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Российской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Федерации и органами местного самоуправления: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90" y="2703016"/>
            <a:ext cx="12047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2400" b="1" dirty="0" smtClean="0"/>
              <a:t>   Содержание </a:t>
            </a:r>
            <a:r>
              <a:rPr lang="ru-RU" sz="2400" b="1" dirty="0"/>
              <a:t>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2400" b="1" dirty="0">
                <a:solidFill>
                  <a:srgbClr val="FF0000"/>
                </a:solidFill>
              </a:rPr>
              <a:t>адаптированной образовательной программой,</a:t>
            </a:r>
            <a:r>
              <a:rPr lang="ru-RU" sz="2400" b="1" dirty="0"/>
              <a:t> а для инвалидов также в соответствии </a:t>
            </a:r>
            <a:r>
              <a:rPr lang="ru-RU" sz="2400" b="1" dirty="0" smtClean="0"/>
              <a:t>с индивидуальной программой реабилитации </a:t>
            </a:r>
            <a:r>
              <a:rPr lang="ru-RU" sz="2400" b="1" dirty="0"/>
              <a:t>инвалида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2. Общее образование обучающихся с ограниченными возможностями здоровья осуществляется </a:t>
            </a:r>
            <a:r>
              <a:rPr lang="ru-RU" sz="2400" b="1" dirty="0">
                <a:solidFill>
                  <a:srgbClr val="FF0000"/>
                </a:solidFill>
              </a:rPr>
              <a:t>в организациях, осуществляющих образовательную деятельность по адаптированным основным общеобразовательным программам. </a:t>
            </a:r>
            <a:r>
              <a:rPr lang="ru-RU" sz="2400" b="1" dirty="0"/>
              <a:t>В таких организациях создаются </a:t>
            </a:r>
            <a:r>
              <a:rPr lang="ru-RU" sz="2400" b="1" dirty="0">
                <a:solidFill>
                  <a:srgbClr val="FF0000"/>
                </a:solidFill>
              </a:rPr>
              <a:t>специальные условия </a:t>
            </a:r>
            <a:r>
              <a:rPr lang="ru-RU" sz="2400" b="1" dirty="0"/>
              <a:t>для получения образования указанными обучающимися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11117" y="334042"/>
            <a:ext cx="909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Статья 79. Организация получения образования </a:t>
            </a:r>
            <a:r>
              <a:rPr lang="ru-RU" sz="2400" b="1" dirty="0" smtClean="0"/>
              <a:t>обучающимися </a:t>
            </a:r>
            <a:r>
              <a:rPr lang="ru-RU" sz="2400" b="1" dirty="0"/>
              <a:t>с ограниченными возможностями здоровья</a:t>
            </a:r>
            <a:endParaRPr lang="ru-RU" sz="24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72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5010"/>
          </a:xfrm>
          <a:prstGeom prst="rect">
            <a:avLst/>
          </a:prstGeom>
        </p:spPr>
      </p:pic>
      <p:grpSp>
        <p:nvGrpSpPr>
          <p:cNvPr id="4" name="组合 79"/>
          <p:cNvGrpSpPr/>
          <p:nvPr/>
        </p:nvGrpSpPr>
        <p:grpSpPr>
          <a:xfrm>
            <a:off x="2816805" y="4279173"/>
            <a:ext cx="948407" cy="948408"/>
            <a:chOff x="2953376" y="4412444"/>
            <a:chExt cx="910376" cy="910376"/>
          </a:xfrm>
        </p:grpSpPr>
        <p:sp>
          <p:nvSpPr>
            <p:cNvPr id="5" name="椭圆 24"/>
            <p:cNvSpPr/>
            <p:nvPr/>
          </p:nvSpPr>
          <p:spPr>
            <a:xfrm>
              <a:off x="2953376" y="4412444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TextBox 20"/>
            <p:cNvSpPr txBox="1"/>
            <p:nvPr/>
          </p:nvSpPr>
          <p:spPr>
            <a:xfrm>
              <a:off x="3166984" y="4590633"/>
              <a:ext cx="483160" cy="4136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b="1" spc="300" dirty="0">
                  <a:solidFill>
                    <a:schemeClr val="bg1">
                      <a:lumMod val="9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01</a:t>
              </a:r>
              <a:endParaRPr lang="zh-CN" altLang="en-US" sz="2800" b="1" spc="300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7" name="组合 80"/>
          <p:cNvGrpSpPr/>
          <p:nvPr/>
        </p:nvGrpSpPr>
        <p:grpSpPr>
          <a:xfrm>
            <a:off x="3942047" y="2778989"/>
            <a:ext cx="948407" cy="948408"/>
            <a:chOff x="4033496" y="2972418"/>
            <a:chExt cx="910376" cy="910376"/>
          </a:xfrm>
        </p:grpSpPr>
        <p:sp>
          <p:nvSpPr>
            <p:cNvPr id="8" name="椭圆 29"/>
            <p:cNvSpPr/>
            <p:nvPr/>
          </p:nvSpPr>
          <p:spPr>
            <a:xfrm>
              <a:off x="403349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4284035" y="3152001"/>
              <a:ext cx="409300" cy="4136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02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0" name="组合 81"/>
          <p:cNvGrpSpPr/>
          <p:nvPr/>
        </p:nvGrpSpPr>
        <p:grpSpPr>
          <a:xfrm>
            <a:off x="5603988" y="2142867"/>
            <a:ext cx="948407" cy="948408"/>
            <a:chOff x="5628792" y="2361805"/>
            <a:chExt cx="910376" cy="910376"/>
          </a:xfrm>
        </p:grpSpPr>
        <p:sp>
          <p:nvSpPr>
            <p:cNvPr id="11" name="椭圆 26"/>
            <p:cNvSpPr/>
            <p:nvPr/>
          </p:nvSpPr>
          <p:spPr>
            <a:xfrm>
              <a:off x="5628792" y="2361805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879330" y="2559728"/>
              <a:ext cx="409300" cy="4136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03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3" name="组合 82"/>
          <p:cNvGrpSpPr/>
          <p:nvPr/>
        </p:nvGrpSpPr>
        <p:grpSpPr>
          <a:xfrm>
            <a:off x="7365989" y="2778989"/>
            <a:ext cx="948407" cy="948408"/>
            <a:chOff x="7320136" y="2972418"/>
            <a:chExt cx="910376" cy="910376"/>
          </a:xfrm>
        </p:grpSpPr>
        <p:sp>
          <p:nvSpPr>
            <p:cNvPr id="14" name="椭圆 27"/>
            <p:cNvSpPr/>
            <p:nvPr/>
          </p:nvSpPr>
          <p:spPr>
            <a:xfrm>
              <a:off x="732013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7570674" y="3152001"/>
              <a:ext cx="409300" cy="4136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04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6" name="组合 83"/>
          <p:cNvGrpSpPr/>
          <p:nvPr/>
        </p:nvGrpSpPr>
        <p:grpSpPr>
          <a:xfrm>
            <a:off x="8341199" y="4331674"/>
            <a:ext cx="948407" cy="948408"/>
            <a:chOff x="8256240" y="4462840"/>
            <a:chExt cx="910376" cy="910376"/>
          </a:xfrm>
        </p:grpSpPr>
        <p:sp>
          <p:nvSpPr>
            <p:cNvPr id="17" name="椭圆 28"/>
            <p:cNvSpPr/>
            <p:nvPr/>
          </p:nvSpPr>
          <p:spPr>
            <a:xfrm>
              <a:off x="8256240" y="4462840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8476004" y="4651687"/>
              <a:ext cx="470849" cy="4726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9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05</a:t>
              </a:r>
              <a:endParaRPr lang="zh-CN" altLang="en-US" sz="3200" b="1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9" name="TextBox 29"/>
          <p:cNvSpPr txBox="1"/>
          <p:nvPr/>
        </p:nvSpPr>
        <p:spPr>
          <a:xfrm>
            <a:off x="109011" y="3181517"/>
            <a:ext cx="262012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Образовательная программа – адаптированная образовательная программа</a:t>
            </a:r>
            <a:endParaRPr lang="ru-RU" altLang="zh-CN" sz="2000" b="1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258932" y="4722105"/>
            <a:ext cx="24073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УМК </a:t>
            </a:r>
          </a:p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«Школа России»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1214840" y="1369423"/>
            <a:ext cx="257809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latin typeface="微软雅黑" pitchFamily="34" charset="-122"/>
                <a:ea typeface="微软雅黑" pitchFamily="34" charset="-122"/>
              </a:rPr>
              <a:t>Специальные методы обучения и воспитания</a:t>
            </a:r>
            <a:endParaRPr lang="ru-RU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1307490" y="2271323"/>
            <a:ext cx="24469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Индивидуальный подход 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4891001" y="773353"/>
            <a:ext cx="23743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latin typeface="微软雅黑" pitchFamily="34" charset="-122"/>
                <a:ea typeface="微软雅黑" pitchFamily="34" charset="-122"/>
              </a:rPr>
              <a:t>Учебники</a:t>
            </a:r>
            <a:endParaRPr lang="ru-RU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8251398" y="1369423"/>
            <a:ext cx="35634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latin typeface="微软雅黑" pitchFamily="34" charset="-122"/>
                <a:ea typeface="微软雅黑" pitchFamily="34" charset="-122"/>
              </a:rPr>
              <a:t>Организация </a:t>
            </a:r>
          </a:p>
          <a:p>
            <a:pPr algn="ctr"/>
            <a:r>
              <a:rPr lang="ru-RU" altLang="zh-CN" sz="2000" b="1" dirty="0" smtClean="0">
                <a:latin typeface="微软雅黑" pitchFamily="34" charset="-122"/>
                <a:ea typeface="微软雅黑" pitchFamily="34" charset="-122"/>
              </a:rPr>
              <a:t>псих.-педагогического сопровождения</a:t>
            </a:r>
            <a:endParaRPr lang="ru-RU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8179020" y="2326786"/>
            <a:ext cx="37081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Учитель-логопед, </a:t>
            </a:r>
          </a:p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педагог-психолог, </a:t>
            </a:r>
          </a:p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учитель-дефектолог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9470216" y="3719037"/>
            <a:ext cx="234032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latin typeface="微软雅黑" pitchFamily="34" charset="-122"/>
                <a:ea typeface="微软雅黑" pitchFamily="34" charset="-122"/>
              </a:rPr>
              <a:t>Обеспечение доступа в задания</a:t>
            </a:r>
            <a:endParaRPr lang="ru-RU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9402116" y="4695373"/>
            <a:ext cx="26215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Программа «Доступная среда»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4470428" y="3427796"/>
            <a:ext cx="3195626" cy="3427214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/>
          </a:p>
        </p:txBody>
      </p:sp>
      <p:sp>
        <p:nvSpPr>
          <p:cNvPr id="30" name="TextBox 30"/>
          <p:cNvSpPr txBox="1"/>
          <p:nvPr/>
        </p:nvSpPr>
        <p:spPr>
          <a:xfrm>
            <a:off x="4828428" y="1267370"/>
            <a:ext cx="24073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УМК </a:t>
            </a:r>
          </a:p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«Школа России»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" y="90506"/>
            <a:ext cx="1214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СПЕЦИАЛЬНЫЕ УСЛОВИЯ ДЛЯ ПОЛУЧЕНИЯ ОБРАЗОВАНИЯ ОБУЧАЮЩИМИСЯ С ОВЗ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2554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5</a:t>
            </a:r>
            <a:r>
              <a:rPr lang="ru-RU" sz="2400" dirty="0"/>
              <a:t>. Отдельные организации, осуществляющие образовательную деятельность по </a:t>
            </a:r>
            <a:r>
              <a:rPr lang="ru-RU" sz="2400" b="1" dirty="0">
                <a:solidFill>
                  <a:srgbClr val="FF0000"/>
                </a:solidFill>
              </a:rPr>
              <a:t>адаптированным основным общеобразовательным программам, </a:t>
            </a:r>
            <a:r>
              <a:rPr lang="ru-RU" sz="2400" dirty="0"/>
              <a:t>создаются органами государственной власти субъектов Российской Федерации 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 обучающихся с ограниченными возможностями здоровья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82779" y="128508"/>
            <a:ext cx="938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4. Образование обучающихся с ограниченными возможностями здоровья может быть </a:t>
            </a:r>
            <a:r>
              <a:rPr lang="ru-RU" sz="2400" b="1" dirty="0" smtClean="0"/>
              <a:t>организовано</a:t>
            </a:r>
          </a:p>
          <a:p>
            <a:pPr algn="just"/>
            <a:endParaRPr lang="ru-RU" sz="2400" b="1" dirty="0" smtClean="0"/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b="1" dirty="0" smtClean="0">
                <a:solidFill>
                  <a:srgbClr val="FF0000"/>
                </a:solidFill>
              </a:rPr>
              <a:t>как </a:t>
            </a:r>
            <a:r>
              <a:rPr lang="ru-RU" sz="2400" b="1" dirty="0">
                <a:solidFill>
                  <a:srgbClr val="FF0000"/>
                </a:solidFill>
              </a:rPr>
              <a:t>совместно с другими обучающимися,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b="1" dirty="0" smtClean="0">
                <a:solidFill>
                  <a:srgbClr val="FF0000"/>
                </a:solidFill>
              </a:rPr>
              <a:t>так </a:t>
            </a:r>
            <a:r>
              <a:rPr lang="ru-RU" sz="2400" b="1" dirty="0">
                <a:solidFill>
                  <a:srgbClr val="FF0000"/>
                </a:solidFill>
              </a:rPr>
              <a:t>и в отдельных классах, группах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b="1" dirty="0" smtClean="0">
                <a:solidFill>
                  <a:srgbClr val="FF0000"/>
                </a:solidFill>
              </a:rPr>
              <a:t>или </a:t>
            </a:r>
            <a:r>
              <a:rPr lang="ru-RU" sz="2400" b="1" dirty="0">
                <a:solidFill>
                  <a:srgbClr val="FF0000"/>
                </a:solidFill>
              </a:rPr>
              <a:t>в отдельных организациях, осуществляющих образовательную деятельность.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84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3/1614632268_18-p-rossiya-fon-dlya-fotoshop-19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86121"/>
            <a:ext cx="12192000" cy="354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учреждение вправе осуществлять обучение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 ограниченными возможностями здоровья на основе образовательных программ, адаптированных для обучения указанных обучающихся.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Образовательном учреждении обеспечивается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равный доступ обучающихся образованию с учетом разнообразия особых образовательных 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индивидуальных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7526" y="1437544"/>
            <a:ext cx="687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УСТАВ  ОБРАЗОВАТЕЛЬНОГО  УЧРЕЖДЕНИЯ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ttps://upload.wikimedia.org/wikipedia/commons/thumb/0/07/Coat_of_Arms_of_Saint_Petersburg_%282003%29.svg/1118px-Coat_of_Arms_of_Saint_Petersburg_%282003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492106"/>
            <a:ext cx="1939637" cy="1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2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737802" y="2391407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6">
            <a:extLst>
              <a:ext uri="{FF2B5EF4-FFF2-40B4-BE49-F238E27FC236}">
                <a16:creationId xmlns:a16="http://schemas.microsoft.com/office/drawing/2014/main" id="{5AD76CAE-C774-491B-B466-ABE0E72B40BA}"/>
              </a:ext>
            </a:extLst>
          </p:cNvPr>
          <p:cNvSpPr/>
          <p:nvPr/>
        </p:nvSpPr>
        <p:spPr>
          <a:xfrm rot="18000000">
            <a:off x="5743440" y="45597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E191D03-53A3-45E7-A6BF-D36C2FEAB066}"/>
              </a:ext>
            </a:extLst>
          </p:cNvPr>
          <p:cNvSpPr/>
          <p:nvPr/>
        </p:nvSpPr>
        <p:spPr>
          <a:xfrm>
            <a:off x="1046499" y="3652775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entagon 34">
            <a:extLst>
              <a:ext uri="{FF2B5EF4-FFF2-40B4-BE49-F238E27FC236}">
                <a16:creationId xmlns:a16="http://schemas.microsoft.com/office/drawing/2014/main" id="{E04AA2DC-D97B-4894-BBC5-93BFC533AAAD}"/>
              </a:ext>
            </a:extLst>
          </p:cNvPr>
          <p:cNvSpPr/>
          <p:nvPr/>
        </p:nvSpPr>
        <p:spPr>
          <a:xfrm rot="10800000">
            <a:off x="4399164" y="3584959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6">
            <a:extLst>
              <a:ext uri="{FF2B5EF4-FFF2-40B4-BE49-F238E27FC236}">
                <a16:creationId xmlns:a16="http://schemas.microsoft.com/office/drawing/2014/main" id="{8704D2E6-C029-41C0-AF86-31C444879ECF}"/>
              </a:ext>
            </a:extLst>
          </p:cNvPr>
          <p:cNvSpPr/>
          <p:nvPr/>
        </p:nvSpPr>
        <p:spPr>
          <a:xfrm rot="14400000" flipV="1">
            <a:off x="6233688" y="455974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flipV="1">
            <a:off x="6348456" y="3652775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6223216" y="3584960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1040860" y="14515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Isosceles Triangle 6">
            <a:extLst>
              <a:ext uri="{FF2B5EF4-FFF2-40B4-BE49-F238E27FC236}">
                <a16:creationId xmlns:a16="http://schemas.microsoft.com/office/drawing/2014/main" id="{EB044BAF-A56B-41F6-9EF1-C7FD6F1F8476}"/>
              </a:ext>
            </a:extLst>
          </p:cNvPr>
          <p:cNvSpPr/>
          <p:nvPr/>
        </p:nvSpPr>
        <p:spPr>
          <a:xfrm rot="7200000">
            <a:off x="6228048" y="239140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6342817" y="1451503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4393524" y="2507770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6217578" y="2507771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DA783-E799-4BEB-8559-8E861429B58F}"/>
              </a:ext>
            </a:extLst>
          </p:cNvPr>
          <p:cNvSpPr txBox="1"/>
          <p:nvPr/>
        </p:nvSpPr>
        <p:spPr>
          <a:xfrm>
            <a:off x="5015882" y="249622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3D021-343F-40DE-BA89-0DDB30ECE401}"/>
              </a:ext>
            </a:extLst>
          </p:cNvPr>
          <p:cNvSpPr txBox="1"/>
          <p:nvPr/>
        </p:nvSpPr>
        <p:spPr>
          <a:xfrm>
            <a:off x="6372785" y="249622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2DBDF1-2768-468E-8ABC-D837A2A075B8}"/>
              </a:ext>
            </a:extLst>
          </p:cNvPr>
          <p:cNvSpPr txBox="1"/>
          <p:nvPr/>
        </p:nvSpPr>
        <p:spPr>
          <a:xfrm>
            <a:off x="5015882" y="356879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CBD40-A81C-4EB3-8750-DDC95D1EFDCA}"/>
              </a:ext>
            </a:extLst>
          </p:cNvPr>
          <p:cNvSpPr txBox="1"/>
          <p:nvPr/>
        </p:nvSpPr>
        <p:spPr>
          <a:xfrm>
            <a:off x="6372785" y="356879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0A315C-FCA9-4DCE-8D39-E892D8A02DD2}"/>
              </a:ext>
            </a:extLst>
          </p:cNvPr>
          <p:cNvSpPr txBox="1"/>
          <p:nvPr/>
        </p:nvSpPr>
        <p:spPr>
          <a:xfrm>
            <a:off x="1498060" y="1525870"/>
            <a:ext cx="2879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о </a:t>
            </a:r>
          </a:p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Службе </a:t>
            </a:r>
          </a:p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психолого-педагогического сопровождения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08BA12-D464-4C61-ABC7-57D532F4081E}"/>
              </a:ext>
            </a:extLst>
          </p:cNvPr>
          <p:cNvSpPr txBox="1"/>
          <p:nvPr/>
        </p:nvSpPr>
        <p:spPr>
          <a:xfrm>
            <a:off x="1498060" y="3761599"/>
            <a:ext cx="287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</a:t>
            </a:r>
          </a:p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 </a:t>
            </a:r>
          </a:p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психолого-педагогическом сопровождении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879CD8-6B65-4EF0-AD4C-0CA7493E2C97}"/>
              </a:ext>
            </a:extLst>
          </p:cNvPr>
          <p:cNvSpPr txBox="1"/>
          <p:nvPr/>
        </p:nvSpPr>
        <p:spPr>
          <a:xfrm>
            <a:off x="7780729" y="1747376"/>
            <a:ext cx="2872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о психолого-педагогическом консилиуме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0B053C-3696-4AFA-B3B5-BD2EF37AFFAF}"/>
              </a:ext>
            </a:extLst>
          </p:cNvPr>
          <p:cNvSpPr txBox="1"/>
          <p:nvPr/>
        </p:nvSpPr>
        <p:spPr>
          <a:xfrm>
            <a:off x="7827785" y="3898354"/>
            <a:ext cx="287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о логопедическом сопровождении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925914" y="1325828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0361685" y="4886818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0361685" y="1325828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ight Triangle 33">
            <a:extLst>
              <a:ext uri="{FF2B5EF4-FFF2-40B4-BE49-F238E27FC236}">
                <a16:creationId xmlns:a16="http://schemas.microsoft.com/office/drawing/2014/main" id="{06D22737-AF20-4D5D-B682-834C1B4205BC}"/>
              </a:ext>
            </a:extLst>
          </p:cNvPr>
          <p:cNvSpPr/>
          <p:nvPr/>
        </p:nvSpPr>
        <p:spPr>
          <a:xfrm>
            <a:off x="925914" y="4886818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8511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926</Words>
  <Application>Microsoft Office PowerPoint</Application>
  <PresentationFormat>Широкоэкранный</PresentationFormat>
  <Paragraphs>153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맑은 고딕</vt:lpstr>
      <vt:lpstr>Microsoft JhengHei UI</vt:lpstr>
      <vt:lpstr>微软雅黑</vt:lpstr>
      <vt:lpstr>Arial</vt:lpstr>
      <vt:lpstr>Calibri</vt:lpstr>
      <vt:lpstr>Calibri Light</vt:lpstr>
      <vt:lpstr>等线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2022-09-23T11:48:37Z</dcterms:created>
  <dcterms:modified xsi:type="dcterms:W3CDTF">2022-10-05T12:29:08Z</dcterms:modified>
</cp:coreProperties>
</file>